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305" r:id="rId2"/>
    <p:sldId id="306" r:id="rId3"/>
    <p:sldId id="307" r:id="rId4"/>
    <p:sldId id="308" r:id="rId5"/>
    <p:sldId id="309" r:id="rId6"/>
    <p:sldId id="310" r:id="rId7"/>
    <p:sldId id="311" r:id="rId8"/>
    <p:sldId id="299" r:id="rId9"/>
    <p:sldId id="279" r:id="rId10"/>
    <p:sldId id="280" r:id="rId11"/>
    <p:sldId id="300" r:id="rId12"/>
    <p:sldId id="284" r:id="rId13"/>
    <p:sldId id="303" r:id="rId14"/>
    <p:sldId id="304" r:id="rId15"/>
    <p:sldId id="31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B7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0" autoAdjust="0"/>
    <p:restoredTop sz="94660"/>
  </p:normalViewPr>
  <p:slideViewPr>
    <p:cSldViewPr>
      <p:cViewPr>
        <p:scale>
          <a:sx n="125" d="100"/>
          <a:sy n="125" d="100"/>
        </p:scale>
        <p:origin x="-1224"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about:blank"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IPAC GTA membership</a:t>
            </a:r>
          </a:p>
        </c:rich>
      </c:tx>
      <c:layout/>
      <c:overlay val="0"/>
      <c:spPr>
        <a:noFill/>
        <a:ln>
          <a:noFill/>
        </a:ln>
        <a:effectLst/>
      </c:spPr>
    </c:title>
    <c:autoTitleDeleted val="0"/>
    <c:plotArea>
      <c:layout/>
      <c:barChart>
        <c:barDir val="col"/>
        <c:grouping val="clustered"/>
        <c:varyColors val="0"/>
        <c:ser>
          <c:idx val="0"/>
          <c:order val="0"/>
          <c:spPr>
            <a:solidFill>
              <a:schemeClr val="accent1">
                <a:lumMod val="60000"/>
                <a:lumOff val="40000"/>
              </a:schemeClr>
            </a:solidFill>
            <a:ln>
              <a:noFill/>
            </a:ln>
            <a:effectLst/>
          </c:spPr>
          <c:invertIfNegative val="0"/>
          <c:dPt>
            <c:idx val="0"/>
            <c:invertIfNegative val="0"/>
            <c:bubble3D val="0"/>
            <c:spPr>
              <a:solidFill>
                <a:schemeClr val="accent2">
                  <a:lumMod val="60000"/>
                  <a:lumOff val="40000"/>
                </a:schemeClr>
              </a:solidFill>
              <a:ln>
                <a:noFill/>
              </a:ln>
              <a:effectLst/>
            </c:spPr>
          </c:dPt>
          <c:dPt>
            <c:idx val="1"/>
            <c:invertIfNegative val="0"/>
            <c:bubble3D val="0"/>
            <c:spPr>
              <a:solidFill>
                <a:srgbClr val="A7BFDD"/>
              </a:solidFill>
              <a:ln>
                <a:noFill/>
              </a:ln>
              <a:effectLst/>
            </c:spPr>
          </c:dPt>
          <c:dPt>
            <c:idx val="2"/>
            <c:invertIfNegative val="0"/>
            <c:bubble3D val="0"/>
            <c:spPr>
              <a:solidFill>
                <a:schemeClr val="accent6">
                  <a:lumMod val="60000"/>
                  <a:lumOff val="40000"/>
                </a:schemeClr>
              </a:solidFill>
              <a:ln>
                <a:noFill/>
              </a:ln>
              <a:effectLst/>
            </c:spPr>
          </c:dPt>
          <c:dPt>
            <c:idx val="3"/>
            <c:invertIfNegative val="0"/>
            <c:bubble3D val="0"/>
            <c:spPr>
              <a:solidFill>
                <a:schemeClr val="accent4">
                  <a:lumMod val="60000"/>
                  <a:lumOff val="40000"/>
                </a:schemeClr>
              </a:solidFill>
              <a:ln>
                <a:noFill/>
              </a:ln>
              <a:effectLst/>
            </c:spPr>
          </c:dPt>
          <c:dPt>
            <c:idx val="4"/>
            <c:invertIfNegative val="0"/>
            <c:bubble3D val="0"/>
            <c:spPr>
              <a:solidFill>
                <a:srgbClr val="DDA7D3"/>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2017</c:v>
                </c:pt>
                <c:pt idx="1">
                  <c:v>2018</c:v>
                </c:pt>
                <c:pt idx="2">
                  <c:v>2019</c:v>
                </c:pt>
                <c:pt idx="3">
                  <c:v>2020</c:v>
                </c:pt>
                <c:pt idx="4">
                  <c:v>2021</c:v>
                </c:pt>
              </c:numCache>
            </c:numRef>
          </c:cat>
          <c:val>
            <c:numRef>
              <c:f>Sheet1!$B$2:$B$6</c:f>
              <c:numCache>
                <c:formatCode>General</c:formatCode>
                <c:ptCount val="5"/>
                <c:pt idx="0">
                  <c:v>286</c:v>
                </c:pt>
                <c:pt idx="1">
                  <c:v>292</c:v>
                </c:pt>
                <c:pt idx="2">
                  <c:v>313</c:v>
                </c:pt>
                <c:pt idx="3">
                  <c:v>327</c:v>
                </c:pt>
                <c:pt idx="4">
                  <c:v>372</c:v>
                </c:pt>
              </c:numCache>
            </c:numRef>
          </c:val>
        </c:ser>
        <c:dLbls>
          <c:showLegendKey val="0"/>
          <c:showVal val="0"/>
          <c:showCatName val="0"/>
          <c:showSerName val="0"/>
          <c:showPercent val="0"/>
          <c:showBubbleSize val="0"/>
        </c:dLbls>
        <c:gapWidth val="219"/>
        <c:overlap val="-27"/>
        <c:axId val="56027136"/>
        <c:axId val="49745280"/>
      </c:barChart>
      <c:catAx>
        <c:axId val="56027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745280"/>
        <c:crosses val="autoZero"/>
        <c:auto val="1"/>
        <c:lblAlgn val="ctr"/>
        <c:lblOffset val="100"/>
        <c:noMultiLvlLbl val="0"/>
      </c:catAx>
      <c:valAx>
        <c:axId val="497452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027136"/>
        <c:crosses val="autoZero"/>
        <c:crossBetween val="between"/>
      </c:valAx>
      <c:spPr>
        <a:noFill/>
        <a:ln>
          <a:noFill/>
        </a:ln>
        <a:effectLst/>
      </c:spPr>
    </c:plotArea>
    <c:plotVisOnly val="1"/>
    <c:dispBlanksAs val="gap"/>
    <c:showDLblsOverMax val="0"/>
  </c:chart>
  <c:spPr>
    <a:solidFill>
      <a:schemeClr val="bg1"/>
    </a:solidFill>
    <a:ln w="6350" cap="flat" cmpd="sng" algn="ctr">
      <a:solidFill>
        <a:schemeClr val="tx1"/>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Sheet1!$B$1</c:f>
              <c:strCache>
                <c:ptCount val="1"/>
                <c:pt idx="0">
                  <c:v>Series 1</c:v>
                </c:pt>
              </c:strCache>
            </c:strRef>
          </c:tx>
          <c:spPr>
            <a:solidFill>
              <a:schemeClr val="accent6">
                <a:lumMod val="75000"/>
              </a:schemeClr>
            </a:solidFill>
          </c:spPr>
          <c:invertIfNegative val="0"/>
          <c:dPt>
            <c:idx val="0"/>
            <c:invertIfNegative val="0"/>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1-A582-4B05-B4FB-1F9E56C04BCB}"/>
              </c:ext>
            </c:extLst>
          </c:dPt>
          <c:dPt>
            <c:idx val="1"/>
            <c:invertIfNegative val="0"/>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3-A582-4B05-B4FB-1F9E56C04BCB}"/>
              </c:ext>
            </c:extLst>
          </c:dPt>
          <c:dPt>
            <c:idx val="2"/>
            <c:invertIfNegative val="0"/>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5-A582-4B05-B4FB-1F9E56C04BCB}"/>
              </c:ext>
            </c:extLst>
          </c:dPt>
          <c:dPt>
            <c:idx val="3"/>
            <c:invertIfNegative val="0"/>
            <c:bubble3D val="0"/>
            <c:spPr>
              <a:solidFill>
                <a:srgbClr val="00B050"/>
              </a:solidFill>
            </c:spPr>
            <c:extLst xmlns:c16r2="http://schemas.microsoft.com/office/drawing/2015/06/chart">
              <c:ext xmlns:c16="http://schemas.microsoft.com/office/drawing/2014/chart" uri="{C3380CC4-5D6E-409C-BE32-E72D297353CC}">
                <c16:uniqueId val="{00000007-A582-4B05-B4FB-1F9E56C04BCB}"/>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Sheet1!$A$2:$A$6</c:f>
              <c:numCache>
                <c:formatCode>General</c:formatCode>
                <c:ptCount val="5"/>
                <c:pt idx="0">
                  <c:v>2016</c:v>
                </c:pt>
                <c:pt idx="1">
                  <c:v>2017</c:v>
                </c:pt>
                <c:pt idx="2">
                  <c:v>2018</c:v>
                </c:pt>
                <c:pt idx="3">
                  <c:v>2019</c:v>
                </c:pt>
                <c:pt idx="4">
                  <c:v>2020</c:v>
                </c:pt>
              </c:numCache>
            </c:numRef>
          </c:cat>
          <c:val>
            <c:numRef>
              <c:f>Sheet1!$B$2:$B$6</c:f>
              <c:numCache>
                <c:formatCode>General</c:formatCode>
                <c:ptCount val="5"/>
                <c:pt idx="0">
                  <c:v>274</c:v>
                </c:pt>
                <c:pt idx="1">
                  <c:v>286</c:v>
                </c:pt>
                <c:pt idx="2">
                  <c:v>292</c:v>
                </c:pt>
                <c:pt idx="3">
                  <c:v>313</c:v>
                </c:pt>
                <c:pt idx="4">
                  <c:v>327</c:v>
                </c:pt>
              </c:numCache>
            </c:numRef>
          </c:val>
          <c:extLst xmlns:c16r2="http://schemas.microsoft.com/office/drawing/2015/06/chart">
            <c:ext xmlns:c16="http://schemas.microsoft.com/office/drawing/2014/chart" uri="{C3380CC4-5D6E-409C-BE32-E72D297353CC}">
              <c16:uniqueId val="{00000006-A582-4B05-B4FB-1F9E56C04BCB}"/>
            </c:ext>
          </c:extLst>
        </c:ser>
        <c:dLbls>
          <c:showLegendKey val="0"/>
          <c:showVal val="1"/>
          <c:showCatName val="0"/>
          <c:showSerName val="0"/>
          <c:showPercent val="0"/>
          <c:showBubbleSize val="0"/>
        </c:dLbls>
        <c:gapWidth val="75"/>
        <c:overlap val="100"/>
        <c:axId val="63356416"/>
        <c:axId val="49748736"/>
      </c:barChart>
      <c:catAx>
        <c:axId val="63356416"/>
        <c:scaling>
          <c:orientation val="minMax"/>
        </c:scaling>
        <c:delete val="0"/>
        <c:axPos val="b"/>
        <c:numFmt formatCode="General" sourceLinked="1"/>
        <c:majorTickMark val="none"/>
        <c:minorTickMark val="none"/>
        <c:tickLblPos val="nextTo"/>
        <c:crossAx val="49748736"/>
        <c:crosses val="autoZero"/>
        <c:auto val="1"/>
        <c:lblAlgn val="ctr"/>
        <c:lblOffset val="100"/>
        <c:noMultiLvlLbl val="0"/>
      </c:catAx>
      <c:valAx>
        <c:axId val="49748736"/>
        <c:scaling>
          <c:orientation val="minMax"/>
        </c:scaling>
        <c:delete val="0"/>
        <c:axPos val="l"/>
        <c:numFmt formatCode="General" sourceLinked="1"/>
        <c:majorTickMark val="none"/>
        <c:minorTickMark val="none"/>
        <c:tickLblPos val="nextTo"/>
        <c:crossAx val="63356416"/>
        <c:crosses val="autoZero"/>
        <c:crossBetween val="between"/>
      </c:valAx>
      <c:spPr>
        <a:noFill/>
      </c:spPr>
    </c:plotArea>
    <c:plotVisOnly val="1"/>
    <c:dispBlanksAs val="gap"/>
    <c:showDLblsOverMax val="0"/>
  </c:chart>
  <c:txPr>
    <a:bodyPr/>
    <a:lstStyle/>
    <a:p>
      <a:pPr>
        <a:defRPr sz="1800"/>
      </a:pPr>
      <a:endParaRPr lang="en-US"/>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9B47870-FDEF-4F79-9A42-7907EDAA2EE9}" type="datetimeFigureOut">
              <a:rPr lang="en-CA" smtClean="0"/>
              <a:t>2022-03-07</a:t>
            </a:fld>
            <a:endParaRPr lang="en-CA"/>
          </a:p>
        </p:txBody>
      </p:sp>
      <p:sp>
        <p:nvSpPr>
          <p:cNvPr id="5" name="Footer Placeholder 4"/>
          <p:cNvSpPr>
            <a:spLocks noGrp="1"/>
          </p:cNvSpPr>
          <p:nvPr>
            <p:ph type="ftr" sz="quarter" idx="11"/>
          </p:nvPr>
        </p:nvSpPr>
        <p:spPr/>
        <p:txBody>
          <a:bodyPr/>
          <a:lstStyle/>
          <a:p>
            <a:endParaRPr lang="en-CA"/>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64D6CF6F-23B9-4845-BDF9-FE6D47DAF50E}" type="slidenum">
              <a:rPr lang="en-CA" smtClean="0"/>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B47870-FDEF-4F79-9A42-7907EDAA2EE9}" type="datetimeFigureOut">
              <a:rPr lang="en-CA" smtClean="0"/>
              <a:t>2022-03-07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4D6CF6F-23B9-4845-BDF9-FE6D47DAF50E}"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B47870-FDEF-4F79-9A42-7907EDAA2EE9}" type="datetimeFigureOut">
              <a:rPr lang="en-CA" smtClean="0"/>
              <a:t>2022-03-07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4D6CF6F-23B9-4845-BDF9-FE6D47DAF50E}"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B47870-FDEF-4F79-9A42-7907EDAA2EE9}" type="datetimeFigureOut">
              <a:rPr lang="en-CA" smtClean="0"/>
              <a:t>2022-03-07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4D6CF6F-23B9-4845-BDF9-FE6D47DAF50E}"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99B47870-FDEF-4F79-9A42-7907EDAA2EE9}" type="datetimeFigureOut">
              <a:rPr lang="en-CA" smtClean="0"/>
              <a:t>2022-03-07</a:t>
            </a:fld>
            <a:endParaRPr lang="en-CA"/>
          </a:p>
        </p:txBody>
      </p:sp>
      <p:sp>
        <p:nvSpPr>
          <p:cNvPr id="8" name="Slide Number Placeholder 7"/>
          <p:cNvSpPr>
            <a:spLocks noGrp="1"/>
          </p:cNvSpPr>
          <p:nvPr>
            <p:ph type="sldNum" sz="quarter" idx="11"/>
          </p:nvPr>
        </p:nvSpPr>
        <p:spPr/>
        <p:txBody>
          <a:bodyPr/>
          <a:lstStyle/>
          <a:p>
            <a:fld id="{64D6CF6F-23B9-4845-BDF9-FE6D47DAF50E}" type="slidenum">
              <a:rPr lang="en-CA" smtClean="0"/>
              <a:t>‹#›</a:t>
            </a:fld>
            <a:endParaRPr lang="en-CA"/>
          </a:p>
        </p:txBody>
      </p:sp>
      <p:sp>
        <p:nvSpPr>
          <p:cNvPr id="9" name="Footer Placeholder 8"/>
          <p:cNvSpPr>
            <a:spLocks noGrp="1"/>
          </p:cNvSpPr>
          <p:nvPr>
            <p:ph type="ftr" sz="quarter" idx="12"/>
          </p:nvPr>
        </p:nvSpPr>
        <p:spPr/>
        <p:txBody>
          <a:bodyPr/>
          <a:lstStyle/>
          <a:p>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9B47870-FDEF-4F79-9A42-7907EDAA2EE9}" type="datetimeFigureOut">
              <a:rPr lang="en-CA" smtClean="0"/>
              <a:t>2022-03-07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4D6CF6F-23B9-4845-BDF9-FE6D47DAF50E}" type="slidenum">
              <a:rPr lang="en-CA" smtClean="0"/>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9B47870-FDEF-4F79-9A42-7907EDAA2EE9}" type="datetimeFigureOut">
              <a:rPr lang="en-CA" smtClean="0"/>
              <a:t>2022-03-07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4D6CF6F-23B9-4845-BDF9-FE6D47DAF50E}" type="slidenum">
              <a:rPr lang="en-CA" smtClean="0"/>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B47870-FDEF-4F79-9A42-7907EDAA2EE9}" type="datetimeFigureOut">
              <a:rPr lang="en-CA" smtClean="0"/>
              <a:t>2022-03-07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4D6CF6F-23B9-4845-BDF9-FE6D47DAF50E}"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B47870-FDEF-4F79-9A42-7907EDAA2EE9}" type="datetimeFigureOut">
              <a:rPr lang="en-CA" smtClean="0"/>
              <a:t>2022-03-07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4D6CF6F-23B9-4845-BDF9-FE6D47DAF50E}"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B47870-FDEF-4F79-9A42-7907EDAA2EE9}" type="datetimeFigureOut">
              <a:rPr lang="en-CA" smtClean="0"/>
              <a:t>2022-03-07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4D6CF6F-23B9-4845-BDF9-FE6D47DAF50E}" type="slidenum">
              <a:rPr lang="en-CA" smtClean="0"/>
              <a:t>‹#›</a:t>
            </a:fld>
            <a:endParaRPr lang="en-CA"/>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B47870-FDEF-4F79-9A42-7907EDAA2EE9}" type="datetimeFigureOut">
              <a:rPr lang="en-CA" smtClean="0"/>
              <a:t>2022-03-07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64D6CF6F-23B9-4845-BDF9-FE6D47DAF50E}" type="slidenum">
              <a:rPr lang="en-CA" smtClean="0"/>
              <a:t>‹#›</a:t>
            </a:fld>
            <a:endParaRPr lang="en-CA"/>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99B47870-FDEF-4F79-9A42-7907EDAA2EE9}" type="datetimeFigureOut">
              <a:rPr lang="en-CA" smtClean="0"/>
              <a:t>2022-03-07</a:t>
            </a:fld>
            <a:endParaRPr lang="en-CA"/>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CA"/>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64D6CF6F-23B9-4845-BDF9-FE6D47DAF50E}" type="slidenum">
              <a:rPr lang="en-CA" smtClean="0"/>
              <a:t>‹#›</a:t>
            </a:fld>
            <a:endParaRPr lang="en-CA"/>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a:ext>
            </a:extLst>
          </a:blip>
          <a:srcRect/>
          <a:stretch>
            <a:fillRect/>
          </a:stretch>
        </p:blipFill>
        <p:spPr bwMode="auto">
          <a:xfrm>
            <a:off x="0" y="0"/>
            <a:ext cx="9036496" cy="6839190"/>
          </a:xfrm>
          <a:prstGeom prst="rect">
            <a:avLst/>
          </a:prstGeom>
          <a:noFill/>
          <a:ln>
            <a:noFill/>
          </a:ln>
          <a:effectLst>
            <a:glow rad="127000">
              <a:schemeClr val="accent1"/>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51520" y="1844824"/>
            <a:ext cx="8147248" cy="2472899"/>
          </a:xfrm>
        </p:spPr>
        <p:txBody>
          <a:bodyPr/>
          <a:lstStyle/>
          <a:p>
            <a:r>
              <a:rPr lang="en-CA" sz="5400" dirty="0" smtClean="0"/>
              <a:t>IPAC GTA</a:t>
            </a:r>
            <a:br>
              <a:rPr lang="en-CA" sz="5400" dirty="0" smtClean="0"/>
            </a:br>
            <a:r>
              <a:rPr lang="en-CA" sz="2200" spc="0" dirty="0" smtClean="0"/>
              <a:t>3M Chapter Achievement Award Submission</a:t>
            </a:r>
            <a:endParaRPr lang="en-CA" sz="2200" spc="0" dirty="0"/>
          </a:p>
        </p:txBody>
      </p:sp>
      <p:sp>
        <p:nvSpPr>
          <p:cNvPr id="3" name="Subtitle 2"/>
          <p:cNvSpPr>
            <a:spLocks noGrp="1"/>
          </p:cNvSpPr>
          <p:nvPr>
            <p:ph type="subTitle" idx="1"/>
          </p:nvPr>
        </p:nvSpPr>
        <p:spPr>
          <a:xfrm>
            <a:off x="251520" y="3789040"/>
            <a:ext cx="6858000" cy="914400"/>
          </a:xfrm>
        </p:spPr>
        <p:txBody>
          <a:bodyPr>
            <a:normAutofit/>
          </a:bodyPr>
          <a:lstStyle/>
          <a:p>
            <a:r>
              <a:rPr lang="en-CA" dirty="0" smtClean="0"/>
              <a:t>YEAR 2021</a:t>
            </a:r>
          </a:p>
          <a:p>
            <a:r>
              <a:rPr lang="en-CA" sz="1600" dirty="0" smtClean="0"/>
              <a:t>Prepared by Melisa Avaness - president</a:t>
            </a:r>
            <a:endParaRPr lang="en-CA" sz="1600" dirty="0"/>
          </a:p>
        </p:txBody>
      </p:sp>
    </p:spTree>
    <p:extLst>
      <p:ext uri="{BB962C8B-B14F-4D97-AF65-F5344CB8AC3E}">
        <p14:creationId xmlns:p14="http://schemas.microsoft.com/office/powerpoint/2010/main" val="41706747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1260058"/>
          </a:xfrm>
        </p:spPr>
        <p:txBody>
          <a:bodyPr/>
          <a:lstStyle/>
          <a:p>
            <a:r>
              <a:rPr lang="en-CA" dirty="0">
                <a:solidFill>
                  <a:srgbClr val="C00000"/>
                </a:solidFill>
              </a:rPr>
              <a:t>IPAC GTA Meetings</a:t>
            </a:r>
            <a:br>
              <a:rPr lang="en-CA" dirty="0">
                <a:solidFill>
                  <a:srgbClr val="C00000"/>
                </a:solidFill>
              </a:rPr>
            </a:br>
            <a:endParaRPr lang="en-CA" dirty="0"/>
          </a:p>
        </p:txBody>
      </p:sp>
      <p:sp>
        <p:nvSpPr>
          <p:cNvPr id="3" name="Content Placeholder 2"/>
          <p:cNvSpPr>
            <a:spLocks noGrp="1"/>
          </p:cNvSpPr>
          <p:nvPr>
            <p:ph idx="1"/>
          </p:nvPr>
        </p:nvSpPr>
        <p:spPr>
          <a:xfrm>
            <a:off x="457200" y="1052736"/>
            <a:ext cx="7620000" cy="5073427"/>
          </a:xfrm>
        </p:spPr>
        <p:txBody>
          <a:bodyPr>
            <a:noAutofit/>
          </a:bodyPr>
          <a:lstStyle/>
          <a:p>
            <a:pPr marL="342900" indent="-342900">
              <a:buFont typeface="Wingdings" panose="05000000000000000000" pitchFamily="2" charset="2"/>
              <a:buChar char="q"/>
            </a:pPr>
            <a:r>
              <a:rPr lang="en-US" dirty="0" smtClean="0"/>
              <a:t>IPAC GTA maintained engagement, provided educationally content and facilitated knowledge sharing Virtually by IPAC CHATs via ZOOM platform</a:t>
            </a:r>
          </a:p>
          <a:p>
            <a:pPr marL="800100" lvl="1" indent="-342900"/>
            <a:r>
              <a:rPr lang="en-US" dirty="0"/>
              <a:t>H</a:t>
            </a:r>
            <a:r>
              <a:rPr lang="en-US" dirty="0" smtClean="0"/>
              <a:t>osted </a:t>
            </a:r>
            <a:r>
              <a:rPr lang="en-US" dirty="0"/>
              <a:t>7</a:t>
            </a:r>
            <a:r>
              <a:rPr lang="en-US" dirty="0" smtClean="0"/>
              <a:t> CHATs</a:t>
            </a:r>
          </a:p>
          <a:p>
            <a:pPr marL="800100" lvl="1" indent="-342900"/>
            <a:r>
              <a:rPr lang="en-US" dirty="0" smtClean="0"/>
              <a:t>Over 350 participant </a:t>
            </a:r>
          </a:p>
          <a:p>
            <a:pPr marL="800100" lvl="1" indent="-342900"/>
            <a:endParaRPr lang="en-CA" sz="1100" dirty="0" smtClean="0"/>
          </a:p>
          <a:p>
            <a:pPr marL="342900" lvl="0" indent="-342900">
              <a:buFont typeface="Arial" panose="020B0604020202020204" pitchFamily="34" charset="0"/>
              <a:buChar char="•"/>
            </a:pPr>
            <a:r>
              <a:rPr lang="en-US" b="0" dirty="0" smtClean="0"/>
              <a:t>Jul 7, 2021. “A walk through my notes from 2021 IPAC conferences. "Speaker: Barley Chironda (Clorox Company)</a:t>
            </a:r>
          </a:p>
          <a:p>
            <a:pPr marL="342900" lvl="0" indent="-342900">
              <a:buFont typeface="Arial" panose="020B0604020202020204" pitchFamily="34" charset="0"/>
              <a:buChar char="•"/>
            </a:pPr>
            <a:endParaRPr lang="en-US" b="0" dirty="0"/>
          </a:p>
          <a:p>
            <a:pPr marL="342900" lvl="0" indent="-342900">
              <a:buFont typeface="Arial" panose="020B0604020202020204" pitchFamily="34" charset="0"/>
              <a:buChar char="•"/>
            </a:pPr>
            <a:r>
              <a:rPr lang="en-US" b="0" dirty="0"/>
              <a:t>July 22, </a:t>
            </a:r>
            <a:r>
              <a:rPr lang="en-US" b="0" dirty="0" smtClean="0"/>
              <a:t>2021. “Mobile Health Unit at Sunnybrook- IP&amp;C role in implementation and outcome”. </a:t>
            </a:r>
            <a:r>
              <a:rPr lang="en-US" b="0" dirty="0"/>
              <a:t>Speaker: </a:t>
            </a:r>
            <a:r>
              <a:rPr lang="en-US" b="0" dirty="0" smtClean="0"/>
              <a:t>Paige Reason (Sunnybrook Health Sciences Centre)</a:t>
            </a:r>
          </a:p>
          <a:p>
            <a:pPr marL="342900" lvl="0" indent="-342900">
              <a:buFont typeface="Arial" panose="020B0604020202020204" pitchFamily="34" charset="0"/>
              <a:buChar char="•"/>
            </a:pPr>
            <a:endParaRPr lang="en-US" b="0" dirty="0" smtClean="0"/>
          </a:p>
          <a:p>
            <a:pPr marL="342900" lvl="0" indent="-342900">
              <a:buFont typeface="Arial" panose="020B0604020202020204" pitchFamily="34" charset="0"/>
              <a:buChar char="•"/>
            </a:pPr>
            <a:r>
              <a:rPr lang="en-US" b="0" dirty="0" smtClean="0"/>
              <a:t>Aug 11, 2021. “How to be an effective leader” Heather </a:t>
            </a:r>
            <a:r>
              <a:rPr lang="en-US" b="0" dirty="0" err="1" smtClean="0"/>
              <a:t>Candon</a:t>
            </a:r>
            <a:r>
              <a:rPr lang="en-US" b="0" dirty="0" smtClean="0"/>
              <a:t> (Kingston Health Sciences Centre)</a:t>
            </a:r>
          </a:p>
          <a:p>
            <a:endParaRPr lang="en-CA" dirty="0"/>
          </a:p>
        </p:txBody>
      </p:sp>
    </p:spTree>
    <p:extLst>
      <p:ext uri="{BB962C8B-B14F-4D97-AF65-F5344CB8AC3E}">
        <p14:creationId xmlns:p14="http://schemas.microsoft.com/office/powerpoint/2010/main" val="2758565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IPAC GTA Meetings</a:t>
            </a:r>
            <a:endParaRPr lang="en-US" dirty="0"/>
          </a:p>
        </p:txBody>
      </p:sp>
      <p:sp>
        <p:nvSpPr>
          <p:cNvPr id="3" name="Content Placeholder 2"/>
          <p:cNvSpPr>
            <a:spLocks noGrp="1"/>
          </p:cNvSpPr>
          <p:nvPr>
            <p:ph idx="1"/>
          </p:nvPr>
        </p:nvSpPr>
        <p:spPr/>
        <p:txBody>
          <a:bodyPr>
            <a:normAutofit fontScale="92500" lnSpcReduction="20000"/>
          </a:bodyPr>
          <a:lstStyle/>
          <a:p>
            <a:pPr marL="342900" indent="-342900">
              <a:buFont typeface="Arial" pitchFamily="34" charset="0"/>
              <a:buChar char="•"/>
            </a:pPr>
            <a:r>
              <a:rPr lang="en-US" b="0" dirty="0"/>
              <a:t>Aug 25, 2021. “Three rapid fire presentations”. Speakers: Erika Susky (University Health Network),</a:t>
            </a:r>
            <a:r>
              <a:rPr lang="en-US" b="0" dirty="0" err="1"/>
              <a:t>Sugandhua</a:t>
            </a:r>
            <a:r>
              <a:rPr lang="en-US" b="0" dirty="0"/>
              <a:t> (Humber River Hospital), Stefanie </a:t>
            </a:r>
            <a:r>
              <a:rPr lang="en-US" b="0" dirty="0" err="1"/>
              <a:t>Siaw</a:t>
            </a:r>
            <a:r>
              <a:rPr lang="en-US" b="0" dirty="0"/>
              <a:t> (Mackenzie Health)</a:t>
            </a:r>
          </a:p>
          <a:p>
            <a:pPr marL="342900" lvl="0" indent="-342900">
              <a:buFont typeface="Arial" panose="020B0604020202020204" pitchFamily="34" charset="0"/>
              <a:buChar char="•"/>
            </a:pPr>
            <a:endParaRPr lang="en-US" b="0" dirty="0" smtClean="0"/>
          </a:p>
          <a:p>
            <a:pPr marL="342900" lvl="0" indent="-342900">
              <a:buFont typeface="Arial" panose="020B0604020202020204" pitchFamily="34" charset="0"/>
              <a:buChar char="•"/>
            </a:pPr>
            <a:r>
              <a:rPr lang="en-US" b="0" dirty="0" smtClean="0"/>
              <a:t>September 29, 2021: “Forward contact tracing of COVID-19 in Acute care” &amp; “Lessons learned- COVID-19 in outpatient hemodialysis” Speakers: Ronny Leung and </a:t>
            </a:r>
            <a:r>
              <a:rPr lang="en-US" b="0" dirty="0" err="1" smtClean="0"/>
              <a:t>Dechan</a:t>
            </a:r>
            <a:r>
              <a:rPr lang="en-US" b="0" dirty="0" smtClean="0"/>
              <a:t> Dolma (Scarborough Health Network)</a:t>
            </a:r>
          </a:p>
          <a:p>
            <a:pPr marL="342900" lvl="0" indent="-342900">
              <a:buFont typeface="Arial" panose="020B0604020202020204" pitchFamily="34" charset="0"/>
              <a:buChar char="•"/>
            </a:pPr>
            <a:endParaRPr lang="en-US" sz="1400" b="0" dirty="0"/>
          </a:p>
          <a:p>
            <a:pPr marL="342900" lvl="0" indent="-342900">
              <a:buFont typeface="Arial" panose="020B0604020202020204" pitchFamily="34" charset="0"/>
              <a:buChar char="•"/>
            </a:pPr>
            <a:r>
              <a:rPr lang="en-US" b="0" dirty="0" smtClean="0"/>
              <a:t>October 7, 2021:</a:t>
            </a:r>
            <a:r>
              <a:rPr lang="en-US" b="0" dirty="0"/>
              <a:t>  </a:t>
            </a:r>
            <a:r>
              <a:rPr lang="en-US" b="0" dirty="0" smtClean="0"/>
              <a:t>“COVID-19 vaccination: </a:t>
            </a:r>
            <a:r>
              <a:rPr lang="en-US" b="0" dirty="0" err="1" smtClean="0"/>
              <a:t>Aceso</a:t>
            </a:r>
            <a:r>
              <a:rPr lang="en-US" b="0" dirty="0" smtClean="0"/>
              <a:t> vs Panacea”. </a:t>
            </a:r>
            <a:r>
              <a:rPr lang="en-US" b="0" dirty="0"/>
              <a:t>Speaker: Dr. </a:t>
            </a:r>
            <a:r>
              <a:rPr lang="en-US" b="0" dirty="0" smtClean="0"/>
              <a:t>Howard Song (West Park Health Centre)</a:t>
            </a:r>
          </a:p>
          <a:p>
            <a:pPr lvl="0"/>
            <a:endParaRPr lang="en-US" sz="1400" b="0" dirty="0"/>
          </a:p>
          <a:p>
            <a:pPr marL="342900" lvl="0" indent="-342900">
              <a:buFont typeface="Arial" panose="020B0604020202020204" pitchFamily="34" charset="0"/>
              <a:buChar char="•"/>
            </a:pPr>
            <a:r>
              <a:rPr lang="en-US" b="0" dirty="0"/>
              <a:t>December </a:t>
            </a:r>
            <a:r>
              <a:rPr lang="en-US" b="0" dirty="0" smtClean="0"/>
              <a:t>15, 2021: “ SARS-COV-2 Pandemic 2020-Current: Cowboys &amp; COVID. Speakers: Jason Morris, Kristin Cannon, (Alberta Health Services)</a:t>
            </a:r>
            <a:endParaRPr lang="en-US" b="0" dirty="0"/>
          </a:p>
          <a:p>
            <a:endParaRPr lang="en-US" dirty="0"/>
          </a:p>
        </p:txBody>
      </p:sp>
    </p:spTree>
    <p:extLst>
      <p:ext uri="{BB962C8B-B14F-4D97-AF65-F5344CB8AC3E}">
        <p14:creationId xmlns:p14="http://schemas.microsoft.com/office/powerpoint/2010/main" val="5971828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IPAC GTA education funding</a:t>
            </a:r>
            <a:endParaRPr lang="en-CA" dirty="0"/>
          </a:p>
        </p:txBody>
      </p:sp>
      <p:sp>
        <p:nvSpPr>
          <p:cNvPr id="3" name="Content Placeholder 2"/>
          <p:cNvSpPr>
            <a:spLocks noGrp="1"/>
          </p:cNvSpPr>
          <p:nvPr>
            <p:ph idx="1"/>
          </p:nvPr>
        </p:nvSpPr>
        <p:spPr/>
        <p:txBody>
          <a:bodyPr>
            <a:normAutofit fontScale="70000" lnSpcReduction="20000"/>
          </a:bodyPr>
          <a:lstStyle/>
          <a:p>
            <a:r>
              <a:rPr lang="en-CA" dirty="0" smtClean="0"/>
              <a:t>IPAC GTA provided Financial support to the membership in 2020-2021</a:t>
            </a:r>
          </a:p>
          <a:p>
            <a:endParaRPr lang="en-CA" dirty="0" smtClean="0"/>
          </a:p>
          <a:p>
            <a:pPr marL="342900" indent="-342900">
              <a:buFont typeface="Arial" panose="020B0604020202020204" pitchFamily="34" charset="0"/>
              <a:buChar char="•"/>
            </a:pPr>
            <a:r>
              <a:rPr lang="en-CA" dirty="0" smtClean="0"/>
              <a:t>8  </a:t>
            </a:r>
            <a:r>
              <a:rPr lang="en-CA" dirty="0"/>
              <a:t>members </a:t>
            </a:r>
            <a:r>
              <a:rPr lang="en-CA" dirty="0" smtClean="0"/>
              <a:t>were funded for Conference attendance</a:t>
            </a:r>
          </a:p>
          <a:p>
            <a:pPr marL="800100" lvl="1" indent="-342900"/>
            <a:r>
              <a:rPr lang="en-CA" dirty="0" smtClean="0"/>
              <a:t>7 IPAC Canada Conference</a:t>
            </a:r>
          </a:p>
          <a:p>
            <a:pPr marL="800100" lvl="1" indent="-342900"/>
            <a:r>
              <a:rPr lang="en-CA" dirty="0" smtClean="0"/>
              <a:t>1 Canadian Burn Symposium </a:t>
            </a:r>
            <a:endParaRPr lang="en-CA" dirty="0"/>
          </a:p>
          <a:p>
            <a:endParaRPr lang="en-CA" dirty="0" smtClean="0"/>
          </a:p>
          <a:p>
            <a:endParaRPr lang="en-CA" dirty="0"/>
          </a:p>
          <a:p>
            <a:pPr marL="342900" indent="-342900">
              <a:buFont typeface="Arial" panose="020B0604020202020204" pitchFamily="34" charset="0"/>
              <a:buChar char="•"/>
            </a:pPr>
            <a:r>
              <a:rPr lang="en-CA" dirty="0" smtClean="0"/>
              <a:t>2 Health Care facilities were awarded </a:t>
            </a:r>
          </a:p>
          <a:p>
            <a:r>
              <a:rPr lang="en-CA" dirty="0"/>
              <a:t> </a:t>
            </a:r>
            <a:r>
              <a:rPr lang="en-CA" dirty="0" smtClean="0"/>
              <a:t>    IPAC Week funding support </a:t>
            </a:r>
            <a:r>
              <a:rPr lang="en-CA" dirty="0"/>
              <a:t>to support their </a:t>
            </a:r>
            <a:endParaRPr lang="en-CA" dirty="0" smtClean="0"/>
          </a:p>
          <a:p>
            <a:r>
              <a:rPr lang="en-CA" dirty="0"/>
              <a:t> </a:t>
            </a:r>
            <a:r>
              <a:rPr lang="en-CA" dirty="0" smtClean="0"/>
              <a:t>    IPAC </a:t>
            </a:r>
            <a:r>
              <a:rPr lang="en-CA" dirty="0"/>
              <a:t>week </a:t>
            </a:r>
            <a:r>
              <a:rPr lang="en-CA" dirty="0" smtClean="0"/>
              <a:t>activities </a:t>
            </a:r>
          </a:p>
          <a:p>
            <a:endParaRPr lang="en-CA" dirty="0"/>
          </a:p>
          <a:p>
            <a:pPr marL="342900" indent="-342900">
              <a:buFont typeface="Arial" panose="020B0604020202020204" pitchFamily="34" charset="0"/>
              <a:buChar char="•"/>
            </a:pPr>
            <a:r>
              <a:rPr lang="en-CA" dirty="0" smtClean="0"/>
              <a:t>8 </a:t>
            </a:r>
            <a:r>
              <a:rPr lang="en-CA" dirty="0"/>
              <a:t>members each awarded </a:t>
            </a:r>
            <a:r>
              <a:rPr lang="en-CA" dirty="0" smtClean="0"/>
              <a:t>$75 </a:t>
            </a:r>
            <a:r>
              <a:rPr lang="en-CA" dirty="0"/>
              <a:t>for certifying first time in </a:t>
            </a:r>
            <a:r>
              <a:rPr lang="en-CA" dirty="0" smtClean="0"/>
              <a:t>CIC </a:t>
            </a:r>
          </a:p>
          <a:p>
            <a:endParaRPr lang="en-CA" dirty="0" smtClean="0"/>
          </a:p>
          <a:p>
            <a:endParaRPr lang="en-CA" dirty="0"/>
          </a:p>
          <a:p>
            <a:r>
              <a:rPr lang="en-CA" dirty="0" smtClean="0"/>
              <a:t> </a:t>
            </a:r>
            <a:endParaRPr lang="en-CA" dirty="0"/>
          </a:p>
        </p:txBody>
      </p:sp>
      <p:pic>
        <p:nvPicPr>
          <p:cNvPr id="5" name="Picture 4"/>
          <p:cNvPicPr>
            <a:picLocks noChangeAspect="1"/>
          </p:cNvPicPr>
          <p:nvPr/>
        </p:nvPicPr>
        <p:blipFill>
          <a:blip r:embed="rId2"/>
          <a:stretch>
            <a:fillRect/>
          </a:stretch>
        </p:blipFill>
        <p:spPr>
          <a:xfrm>
            <a:off x="5655296" y="2060848"/>
            <a:ext cx="1368152" cy="1492920"/>
          </a:xfrm>
          <a:prstGeom prst="rect">
            <a:avLst/>
          </a:prstGeom>
        </p:spPr>
      </p:pic>
      <p:sp>
        <p:nvSpPr>
          <p:cNvPr id="6" name="AutoShape 4" descr="CBI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3"/>
          <a:stretch>
            <a:fillRect/>
          </a:stretch>
        </p:blipFill>
        <p:spPr>
          <a:xfrm>
            <a:off x="5961234" y="4862310"/>
            <a:ext cx="1158236" cy="1158236"/>
          </a:xfrm>
          <a:prstGeom prst="rect">
            <a:avLst/>
          </a:prstGeom>
        </p:spPr>
      </p:pic>
      <p:pic>
        <p:nvPicPr>
          <p:cNvPr id="8" name="Picture 7"/>
          <p:cNvPicPr>
            <a:picLocks noChangeAspect="1"/>
          </p:cNvPicPr>
          <p:nvPr/>
        </p:nvPicPr>
        <p:blipFill>
          <a:blip r:embed="rId4"/>
          <a:stretch>
            <a:fillRect/>
          </a:stretch>
        </p:blipFill>
        <p:spPr>
          <a:xfrm>
            <a:off x="4609944" y="3244734"/>
            <a:ext cx="855494" cy="1389294"/>
          </a:xfrm>
          <a:prstGeom prst="rect">
            <a:avLst/>
          </a:prstGeom>
        </p:spPr>
      </p:pic>
    </p:spTree>
    <p:extLst>
      <p:ext uri="{BB962C8B-B14F-4D97-AF65-F5344CB8AC3E}">
        <p14:creationId xmlns:p14="http://schemas.microsoft.com/office/powerpoint/2010/main" val="41838191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IPAC WEEK Talk series </a:t>
            </a:r>
            <a:br>
              <a:rPr lang="en-US" dirty="0"/>
            </a:b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smtClean="0"/>
              <a:t>Three different speakers provided presentation to the membership in range of topics during IPAC Week (see flyer below for details)</a:t>
            </a:r>
          </a:p>
          <a:p>
            <a:pPr marL="342900" indent="-342900">
              <a:buFont typeface="Arial" panose="020B0604020202020204" pitchFamily="34" charset="0"/>
              <a:buChar char="•"/>
            </a:pPr>
            <a:r>
              <a:rPr lang="en-US" dirty="0" smtClean="0"/>
              <a:t>Attendees received IPU points for the sessions.</a:t>
            </a:r>
          </a:p>
          <a:p>
            <a:pPr marL="342900" indent="-342900">
              <a:buFont typeface="Arial" panose="020B0604020202020204" pitchFamily="34" charset="0"/>
              <a:buChar char="•"/>
            </a:pPr>
            <a:endParaRPr lang="en-US" dirty="0"/>
          </a:p>
        </p:txBody>
      </p:sp>
      <p:pic>
        <p:nvPicPr>
          <p:cNvPr id="4" name="Picture 3"/>
          <p:cNvPicPr>
            <a:picLocks noChangeAspect="1"/>
          </p:cNvPicPr>
          <p:nvPr/>
        </p:nvPicPr>
        <p:blipFill>
          <a:blip r:embed="rId2"/>
          <a:stretch>
            <a:fillRect/>
          </a:stretch>
        </p:blipFill>
        <p:spPr>
          <a:xfrm>
            <a:off x="2742074" y="3363150"/>
            <a:ext cx="2592288" cy="3334895"/>
          </a:xfrm>
          <a:prstGeom prst="rect">
            <a:avLst/>
          </a:prstGeom>
        </p:spPr>
      </p:pic>
      <p:pic>
        <p:nvPicPr>
          <p:cNvPr id="5" name="Picture 4"/>
          <p:cNvPicPr>
            <a:picLocks noChangeAspect="1"/>
          </p:cNvPicPr>
          <p:nvPr/>
        </p:nvPicPr>
        <p:blipFill>
          <a:blip r:embed="rId3"/>
          <a:stretch>
            <a:fillRect/>
          </a:stretch>
        </p:blipFill>
        <p:spPr>
          <a:xfrm>
            <a:off x="5441010" y="4039909"/>
            <a:ext cx="3390015" cy="1981379"/>
          </a:xfrm>
          <a:prstGeom prst="rect">
            <a:avLst/>
          </a:prstGeom>
        </p:spPr>
      </p:pic>
      <p:pic>
        <p:nvPicPr>
          <p:cNvPr id="6" name="Picture 5"/>
          <p:cNvPicPr>
            <a:picLocks noChangeAspect="1"/>
          </p:cNvPicPr>
          <p:nvPr/>
        </p:nvPicPr>
        <p:blipFill>
          <a:blip r:embed="rId4"/>
          <a:stretch>
            <a:fillRect/>
          </a:stretch>
        </p:blipFill>
        <p:spPr>
          <a:xfrm>
            <a:off x="47699" y="4522097"/>
            <a:ext cx="2577628" cy="1499191"/>
          </a:xfrm>
          <a:prstGeom prst="rect">
            <a:avLst/>
          </a:prstGeom>
        </p:spPr>
      </p:pic>
    </p:spTree>
    <p:extLst>
      <p:ext uri="{BB962C8B-B14F-4D97-AF65-F5344CB8AC3E}">
        <p14:creationId xmlns:p14="http://schemas.microsoft.com/office/powerpoint/2010/main" val="465623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CIC Study Group</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smtClean="0"/>
              <a:t>IPAC GTA provided CIC study group sessions to the membership (see table below)</a:t>
            </a:r>
          </a:p>
          <a:p>
            <a:pPr marL="342900" indent="-342900">
              <a:buFont typeface="Arial" panose="020B0604020202020204" pitchFamily="34" charset="0"/>
              <a:buChar char="•"/>
            </a:pPr>
            <a:r>
              <a:rPr lang="en-US" dirty="0" smtClean="0"/>
              <a:t>There were 94 registrants</a:t>
            </a:r>
          </a:p>
          <a:p>
            <a:pPr marL="342900" indent="-342900">
              <a:buFont typeface="Arial" panose="020B0604020202020204" pitchFamily="34" charset="0"/>
              <a:buChar char="•"/>
            </a:pPr>
            <a:r>
              <a:rPr lang="en-US" dirty="0" smtClean="0"/>
              <a:t>The sessions were facilitated by 6 Certified IPAC GTA members via ZOOM platform</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a:p>
        </p:txBody>
      </p:sp>
      <p:pic>
        <p:nvPicPr>
          <p:cNvPr id="5" name="Picture 4"/>
          <p:cNvPicPr>
            <a:picLocks noChangeAspect="1"/>
          </p:cNvPicPr>
          <p:nvPr/>
        </p:nvPicPr>
        <p:blipFill>
          <a:blip r:embed="rId2"/>
          <a:stretch>
            <a:fillRect/>
          </a:stretch>
        </p:blipFill>
        <p:spPr>
          <a:xfrm>
            <a:off x="2052328" y="3861048"/>
            <a:ext cx="4429743" cy="2762636"/>
          </a:xfrm>
          <a:prstGeom prst="rect">
            <a:avLst/>
          </a:prstGeom>
        </p:spPr>
      </p:pic>
    </p:spTree>
    <p:extLst>
      <p:ext uri="{BB962C8B-B14F-4D97-AF65-F5344CB8AC3E}">
        <p14:creationId xmlns:p14="http://schemas.microsoft.com/office/powerpoint/2010/main" val="1695084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Thank you for your consideration</a:t>
            </a:r>
            <a:endParaRPr lang="en-US" dirty="0"/>
          </a:p>
        </p:txBody>
      </p:sp>
      <p:sp>
        <p:nvSpPr>
          <p:cNvPr id="3" name="Content Placeholder 2"/>
          <p:cNvSpPr>
            <a:spLocks noGrp="1"/>
          </p:cNvSpPr>
          <p:nvPr>
            <p:ph idx="1"/>
          </p:nvPr>
        </p:nvSpPr>
        <p:spPr/>
        <p:txBody>
          <a:bodyPr/>
          <a:lstStyle/>
          <a:p>
            <a:pPr algn="ctr"/>
            <a:r>
              <a:rPr lang="en-US" dirty="0" smtClean="0"/>
              <a:t>Although the Pandemic made it challenging to personally connect with membership, IPAC GTA maintained engagement by providing IPAC CHAT webinars and a platform to exchange ideas and transfer knowledge.</a:t>
            </a:r>
          </a:p>
          <a:p>
            <a:pPr algn="ctr"/>
            <a:endParaRPr lang="en-US" dirty="0" smtClean="0"/>
          </a:p>
          <a:p>
            <a:pPr algn="ctr"/>
            <a:r>
              <a:rPr lang="en-US" dirty="0" smtClean="0"/>
              <a:t>We are committed to continue engaging and providing service to the membership in various forms such as education funding, platform for providing IPAC education and collaboration with various health care sectors.</a:t>
            </a:r>
            <a:endParaRPr lang="en-US" dirty="0"/>
          </a:p>
        </p:txBody>
      </p:sp>
    </p:spTree>
    <p:extLst>
      <p:ext uri="{BB962C8B-B14F-4D97-AF65-F5344CB8AC3E}">
        <p14:creationId xmlns:p14="http://schemas.microsoft.com/office/powerpoint/2010/main" val="4225192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IPAC GTA Region </a:t>
            </a:r>
            <a:endParaRPr lang="en-C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428757" y="1437580"/>
            <a:ext cx="6535731" cy="5420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ubtitle 8">
            <a:extLst>
              <a:ext uri="{FF2B5EF4-FFF2-40B4-BE49-F238E27FC236}">
                <a16:creationId xmlns:a16="http://schemas.microsoft.com/office/drawing/2014/main" xmlns="" id="{C2EABC81-80D7-4F15-949C-FB48490EE7CE}"/>
              </a:ext>
            </a:extLst>
          </p:cNvPr>
          <p:cNvSpPr>
            <a:spLocks noGrp="1"/>
          </p:cNvSpPr>
          <p:nvPr>
            <p:ph idx="1"/>
          </p:nvPr>
        </p:nvSpPr>
        <p:spPr>
          <a:xfrm>
            <a:off x="251520" y="1844824"/>
            <a:ext cx="2736304" cy="4281339"/>
          </a:xfrm>
          <a:prstGeom prst="rect">
            <a:avLst/>
          </a:prstGeo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en-US" sz="1800" b="0" kern="0" dirty="0" smtClean="0">
                <a:solidFill>
                  <a:sysClr val="windowText" lastClr="000000"/>
                </a:solidFill>
                <a:latin typeface="Cambria" pitchFamily="18" charset="0"/>
              </a:rPr>
              <a:t>Established in 1980, IPAC GTA is the first chapter of IPAC Canada (originally named as TPIC). It </a:t>
            </a:r>
            <a:r>
              <a:rPr kumimoji="0" lang="en-US" altLang="en-US" sz="1800" b="0" i="0" u="none" strike="noStrike" kern="0" cap="none" spc="0" normalizeH="0" baseline="0" noProof="0" dirty="0" smtClean="0">
                <a:ln>
                  <a:noFill/>
                </a:ln>
                <a:solidFill>
                  <a:sysClr val="windowText" lastClr="000000"/>
                </a:solidFill>
                <a:effectLst/>
                <a:uLnTx/>
                <a:uFillTx/>
                <a:latin typeface="Cambria" pitchFamily="18" charset="0"/>
              </a:rPr>
              <a:t>primarily serves the Greater Toronto Area, including the city of Toronto and surrounding areas bordered by Mississauga, Barrie, Orillia and Oshawa.  Some of our membership extends beyond these areas.  </a:t>
            </a:r>
          </a:p>
        </p:txBody>
      </p:sp>
      <p:sp>
        <p:nvSpPr>
          <p:cNvPr id="5" name="5-Point Star 4"/>
          <p:cNvSpPr/>
          <p:nvPr/>
        </p:nvSpPr>
        <p:spPr>
          <a:xfrm>
            <a:off x="6656846" y="2996952"/>
            <a:ext cx="360040" cy="360040"/>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2856248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Our members</a:t>
            </a:r>
            <a:endParaRPr lang="en-CA" dirty="0"/>
          </a:p>
        </p:txBody>
      </p:sp>
      <p:sp>
        <p:nvSpPr>
          <p:cNvPr id="4" name="Subtitle 8">
            <a:extLst>
              <a:ext uri="{FF2B5EF4-FFF2-40B4-BE49-F238E27FC236}">
                <a16:creationId xmlns:a16="http://schemas.microsoft.com/office/drawing/2014/main" xmlns="" id="{C2EABC81-80D7-4F15-949C-FB48490EE7CE}"/>
              </a:ext>
            </a:extLst>
          </p:cNvPr>
          <p:cNvSpPr txBox="1">
            <a:spLocks noGrp="1"/>
          </p:cNvSpPr>
          <p:nvPr>
            <p:ph idx="1"/>
          </p:nvPr>
        </p:nvSpPr>
        <p:spPr bwMode="auto">
          <a:xfrm>
            <a:off x="457200" y="1752601"/>
            <a:ext cx="7620000" cy="1460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normAutofit fontScale="85000" lnSpcReduction="20000"/>
          </a:bodyPr>
          <a:lstStyle>
            <a:lvl1pPr marL="0" indent="0" algn="l" rtl="0" eaLnBrk="1" fontAlgn="base" hangingPunct="1">
              <a:spcBef>
                <a:spcPct val="100000"/>
              </a:spcBef>
              <a:spcAft>
                <a:spcPct val="0"/>
              </a:spcAft>
              <a:buClr>
                <a:schemeClr val="tx1"/>
              </a:buClr>
              <a:buFont typeface="Wingdings" panose="05000000000000000000" pitchFamily="2" charset="2"/>
              <a:buNone/>
              <a:defRPr sz="18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Font typeface="Verdana" panose="020B0604030504040204" pitchFamily="34" charset="0"/>
              <a:buChar char="−"/>
              <a:defRPr sz="22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tx1"/>
              </a:buClr>
              <a:buFont typeface="Wingdings" panose="05000000000000000000" pitchFamily="2" charset="2"/>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Font typeface="Verdana" panose="020B0604030504040204" pitchFamily="34" charset="0"/>
              <a:buChar char="−"/>
              <a:defRPr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ysClr val="windowText" lastClr="000000"/>
              </a:buClr>
            </a:pPr>
            <a:r>
              <a:rPr lang="en-CA" altLang="en-US" sz="2900" b="0" dirty="0">
                <a:solidFill>
                  <a:sysClr val="windowText" lastClr="000000"/>
                </a:solidFill>
                <a:latin typeface="Cambria" pitchFamily="18" charset="0"/>
              </a:rPr>
              <a:t>IPAC GTA is the largest chapter in Ontario with an average membership of 300. </a:t>
            </a:r>
            <a:r>
              <a:rPr lang="en-CA" altLang="en-US" sz="2900" b="0" dirty="0" smtClean="0">
                <a:solidFill>
                  <a:sysClr val="windowText" lastClr="000000"/>
                </a:solidFill>
                <a:latin typeface="Cambria" pitchFamily="18" charset="0"/>
              </a:rPr>
              <a:t> </a:t>
            </a:r>
            <a:r>
              <a:rPr kumimoji="0" lang="en-US" altLang="en-US" sz="2900" b="0" i="0" u="none" strike="noStrike" kern="1200" cap="none" spc="0" normalizeH="0" baseline="0" noProof="0" dirty="0" smtClean="0">
                <a:ln>
                  <a:noFill/>
                </a:ln>
                <a:solidFill>
                  <a:sysClr val="windowText" lastClr="000000"/>
                </a:solidFill>
                <a:effectLst/>
                <a:uLnTx/>
                <a:uFillTx/>
                <a:latin typeface="Cambria" pitchFamily="18" charset="0"/>
              </a:rPr>
              <a:t>Our members represent diverse educational backgrounds and workplaces, including:</a:t>
            </a:r>
          </a:p>
          <a:p>
            <a:pPr marL="285750" marR="0" lvl="0" indent="-285750" algn="l" defTabSz="914400" rtl="0" eaLnBrk="1" fontAlgn="base" latinLnBrk="0" hangingPunct="1">
              <a:lnSpc>
                <a:spcPct val="100000"/>
              </a:lnSpc>
              <a:spcBef>
                <a:spcPct val="100000"/>
              </a:spcBef>
              <a:spcAft>
                <a:spcPct val="0"/>
              </a:spcAft>
              <a:buClr>
                <a:sysClr val="windowText" lastClr="000000"/>
              </a:buClr>
              <a:buSzTx/>
              <a:buFont typeface="Arial" pitchFamily="34" charset="0"/>
              <a:buChar char="•"/>
              <a:tabLst/>
              <a:defRPr/>
            </a:pPr>
            <a:endParaRPr kumimoji="0" lang="en-US" altLang="en-US" sz="1400" b="0" i="0" u="none" strike="noStrike" kern="1200" cap="none" spc="0" normalizeH="0" baseline="0" noProof="0" dirty="0">
              <a:ln>
                <a:noFill/>
              </a:ln>
              <a:solidFill>
                <a:sysClr val="windowText" lastClr="000000"/>
              </a:solidFill>
              <a:effectLst/>
              <a:uLnTx/>
              <a:uFillTx/>
              <a:latin typeface="Gill Sans Nova Light"/>
              <a:ea typeface="+mn-ea"/>
              <a:cs typeface="+mn-cs"/>
            </a:endParaRPr>
          </a:p>
        </p:txBody>
      </p:sp>
      <p:sp>
        <p:nvSpPr>
          <p:cNvPr id="5" name="TextBox 4"/>
          <p:cNvSpPr txBox="1"/>
          <p:nvPr/>
        </p:nvSpPr>
        <p:spPr>
          <a:xfrm>
            <a:off x="4644008" y="3140968"/>
            <a:ext cx="2664296" cy="3416320"/>
          </a:xfrm>
          <a:prstGeom prst="rect">
            <a:avLst/>
          </a:prstGeom>
          <a:noFill/>
        </p:spPr>
        <p:txBody>
          <a:bodyPr wrap="square" rtlCol="0">
            <a:spAutoFit/>
          </a:bodyPr>
          <a:lstStyle/>
          <a:p>
            <a:pPr marL="285750" lvl="0" indent="-285750" fontAlgn="base">
              <a:spcBef>
                <a:spcPct val="100000"/>
              </a:spcBef>
              <a:spcAft>
                <a:spcPct val="0"/>
              </a:spcAft>
              <a:buClr>
                <a:sysClr val="windowText" lastClr="000000"/>
              </a:buClr>
              <a:buFont typeface="Arial" pitchFamily="34" charset="0"/>
              <a:buChar char="•"/>
              <a:defRPr/>
            </a:pPr>
            <a:r>
              <a:rPr lang="en-US" altLang="en-US" dirty="0">
                <a:solidFill>
                  <a:sysClr val="windowText" lastClr="000000"/>
                </a:solidFill>
                <a:latin typeface="Cambria" pitchFamily="18" charset="0"/>
              </a:rPr>
              <a:t>Public Health</a:t>
            </a:r>
          </a:p>
          <a:p>
            <a:pPr marL="285750" lvl="0" indent="-285750" fontAlgn="base">
              <a:spcBef>
                <a:spcPct val="100000"/>
              </a:spcBef>
              <a:spcAft>
                <a:spcPct val="0"/>
              </a:spcAft>
              <a:buClr>
                <a:sysClr val="windowText" lastClr="000000"/>
              </a:buClr>
              <a:buFont typeface="Arial" pitchFamily="34" charset="0"/>
              <a:buChar char="•"/>
              <a:defRPr/>
            </a:pPr>
            <a:r>
              <a:rPr lang="en-US" altLang="en-US" dirty="0">
                <a:solidFill>
                  <a:sysClr val="windowText" lastClr="000000"/>
                </a:solidFill>
                <a:latin typeface="Cambria" pitchFamily="18" charset="0"/>
              </a:rPr>
              <a:t>Correctional Services</a:t>
            </a:r>
          </a:p>
          <a:p>
            <a:pPr marL="285750" lvl="0" indent="-285750" fontAlgn="base">
              <a:spcBef>
                <a:spcPct val="100000"/>
              </a:spcBef>
              <a:spcAft>
                <a:spcPct val="0"/>
              </a:spcAft>
              <a:buClr>
                <a:sysClr val="windowText" lastClr="000000"/>
              </a:buClr>
              <a:buFont typeface="Arial" pitchFamily="34" charset="0"/>
              <a:buChar char="•"/>
              <a:defRPr/>
            </a:pPr>
            <a:r>
              <a:rPr lang="en-US" altLang="en-US" dirty="0">
                <a:solidFill>
                  <a:sysClr val="windowText" lastClr="000000"/>
                </a:solidFill>
                <a:latin typeface="Cambria" pitchFamily="18" charset="0"/>
              </a:rPr>
              <a:t>Dental health care </a:t>
            </a:r>
          </a:p>
          <a:p>
            <a:pPr marL="285750" lvl="0" indent="-285750" fontAlgn="base">
              <a:spcBef>
                <a:spcPct val="100000"/>
              </a:spcBef>
              <a:spcAft>
                <a:spcPct val="0"/>
              </a:spcAft>
              <a:buClr>
                <a:sysClr val="windowText" lastClr="000000"/>
              </a:buClr>
              <a:buFont typeface="Arial" pitchFamily="34" charset="0"/>
              <a:buChar char="•"/>
              <a:defRPr/>
            </a:pPr>
            <a:r>
              <a:rPr lang="en-US" altLang="en-US" dirty="0">
                <a:solidFill>
                  <a:sysClr val="windowText" lastClr="000000"/>
                </a:solidFill>
                <a:latin typeface="Cambria" pitchFamily="18" charset="0"/>
              </a:rPr>
              <a:t>Correctional Services</a:t>
            </a:r>
          </a:p>
          <a:p>
            <a:pPr marL="285750" lvl="0" indent="-285750" fontAlgn="base">
              <a:spcBef>
                <a:spcPct val="100000"/>
              </a:spcBef>
              <a:spcAft>
                <a:spcPct val="0"/>
              </a:spcAft>
              <a:buClr>
                <a:sysClr val="windowText" lastClr="000000"/>
              </a:buClr>
              <a:buFont typeface="Arial" pitchFamily="34" charset="0"/>
              <a:buChar char="•"/>
              <a:defRPr/>
            </a:pPr>
            <a:r>
              <a:rPr lang="en-US" altLang="en-US" dirty="0">
                <a:solidFill>
                  <a:sysClr val="windowText" lastClr="000000"/>
                </a:solidFill>
                <a:latin typeface="Cambria" pitchFamily="18" charset="0"/>
              </a:rPr>
              <a:t>Community Organizations</a:t>
            </a:r>
          </a:p>
          <a:p>
            <a:pPr marL="285750" lvl="0" indent="-285750" fontAlgn="base">
              <a:spcBef>
                <a:spcPct val="100000"/>
              </a:spcBef>
              <a:spcAft>
                <a:spcPct val="0"/>
              </a:spcAft>
              <a:buClr>
                <a:sysClr val="windowText" lastClr="000000"/>
              </a:buClr>
              <a:buFont typeface="Arial" pitchFamily="34" charset="0"/>
              <a:buChar char="•"/>
              <a:defRPr/>
            </a:pPr>
            <a:r>
              <a:rPr lang="en-US" altLang="en-US" dirty="0">
                <a:solidFill>
                  <a:sysClr val="windowText" lastClr="000000"/>
                </a:solidFill>
                <a:latin typeface="Cambria" pitchFamily="18" charset="0"/>
              </a:rPr>
              <a:t>Private Industry</a:t>
            </a:r>
          </a:p>
        </p:txBody>
      </p:sp>
      <p:sp>
        <p:nvSpPr>
          <p:cNvPr id="6" name="TextBox 5"/>
          <p:cNvSpPr txBox="1"/>
          <p:nvPr/>
        </p:nvSpPr>
        <p:spPr>
          <a:xfrm>
            <a:off x="827584" y="3140968"/>
            <a:ext cx="3672408" cy="2862322"/>
          </a:xfrm>
          <a:prstGeom prst="rect">
            <a:avLst/>
          </a:prstGeom>
          <a:noFill/>
        </p:spPr>
        <p:txBody>
          <a:bodyPr wrap="square" rtlCol="0">
            <a:spAutoFit/>
          </a:bodyPr>
          <a:lstStyle/>
          <a:p>
            <a:pPr marL="285750" lvl="0" indent="-285750" fontAlgn="base">
              <a:spcBef>
                <a:spcPct val="100000"/>
              </a:spcBef>
              <a:spcAft>
                <a:spcPct val="0"/>
              </a:spcAft>
              <a:buClr>
                <a:sysClr val="windowText" lastClr="000000"/>
              </a:buClr>
              <a:buFont typeface="Arial" pitchFamily="34" charset="0"/>
              <a:buChar char="•"/>
              <a:defRPr/>
            </a:pPr>
            <a:r>
              <a:rPr lang="en-US" altLang="en-US" dirty="0">
                <a:solidFill>
                  <a:sysClr val="windowText" lastClr="000000"/>
                </a:solidFill>
                <a:latin typeface="Cambria" pitchFamily="18" charset="0"/>
              </a:rPr>
              <a:t>Acute care</a:t>
            </a:r>
          </a:p>
          <a:p>
            <a:pPr marL="285750" lvl="0" indent="-285750" fontAlgn="base">
              <a:spcBef>
                <a:spcPct val="100000"/>
              </a:spcBef>
              <a:spcAft>
                <a:spcPct val="0"/>
              </a:spcAft>
              <a:buClr>
                <a:sysClr val="windowText" lastClr="000000"/>
              </a:buClr>
              <a:buFont typeface="Arial" pitchFamily="34" charset="0"/>
              <a:buChar char="•"/>
              <a:defRPr/>
            </a:pPr>
            <a:r>
              <a:rPr lang="en-US" altLang="en-US" dirty="0">
                <a:solidFill>
                  <a:sysClr val="windowText" lastClr="000000"/>
                </a:solidFill>
                <a:latin typeface="Cambria" pitchFamily="18" charset="0"/>
              </a:rPr>
              <a:t>Long Term Care</a:t>
            </a:r>
          </a:p>
          <a:p>
            <a:pPr marL="285750" lvl="0" indent="-285750" fontAlgn="base">
              <a:spcBef>
                <a:spcPct val="100000"/>
              </a:spcBef>
              <a:spcAft>
                <a:spcPct val="0"/>
              </a:spcAft>
              <a:buClr>
                <a:sysClr val="windowText" lastClr="000000"/>
              </a:buClr>
              <a:buFont typeface="Arial" pitchFamily="34" charset="0"/>
              <a:buChar char="•"/>
              <a:defRPr/>
            </a:pPr>
            <a:r>
              <a:rPr lang="en-US" altLang="en-US" dirty="0">
                <a:solidFill>
                  <a:sysClr val="windowText" lastClr="000000"/>
                </a:solidFill>
                <a:latin typeface="Cambria" pitchFamily="18" charset="0"/>
              </a:rPr>
              <a:t>Complex Continuing/Rehabilitation Care</a:t>
            </a:r>
          </a:p>
          <a:p>
            <a:pPr marL="285750" lvl="0" indent="-285750" fontAlgn="base">
              <a:spcBef>
                <a:spcPct val="100000"/>
              </a:spcBef>
              <a:spcAft>
                <a:spcPct val="0"/>
              </a:spcAft>
              <a:buClr>
                <a:sysClr val="windowText" lastClr="000000"/>
              </a:buClr>
              <a:buFont typeface="Arial" pitchFamily="34" charset="0"/>
              <a:buChar char="•"/>
              <a:defRPr/>
            </a:pPr>
            <a:r>
              <a:rPr lang="en-US" altLang="en-US" dirty="0">
                <a:solidFill>
                  <a:sysClr val="windowText" lastClr="000000"/>
                </a:solidFill>
                <a:latin typeface="Cambria" pitchFamily="18" charset="0"/>
              </a:rPr>
              <a:t>Mental Health</a:t>
            </a:r>
          </a:p>
          <a:p>
            <a:pPr marL="285750" lvl="0" indent="-285750" fontAlgn="base">
              <a:spcBef>
                <a:spcPct val="100000"/>
              </a:spcBef>
              <a:spcAft>
                <a:spcPct val="0"/>
              </a:spcAft>
              <a:buClr>
                <a:sysClr val="windowText" lastClr="000000"/>
              </a:buClr>
              <a:buFont typeface="Arial" pitchFamily="34" charset="0"/>
              <a:buChar char="•"/>
              <a:defRPr/>
            </a:pPr>
            <a:r>
              <a:rPr lang="en-US" altLang="en-US" dirty="0">
                <a:solidFill>
                  <a:sysClr val="windowText" lastClr="000000"/>
                </a:solidFill>
                <a:latin typeface="Cambria" pitchFamily="18" charset="0"/>
              </a:rPr>
              <a:t>Provincial Government</a:t>
            </a:r>
          </a:p>
        </p:txBody>
      </p:sp>
    </p:spTree>
    <p:extLst>
      <p:ext uri="{BB962C8B-B14F-4D97-AF65-F5344CB8AC3E}">
        <p14:creationId xmlns:p14="http://schemas.microsoft.com/office/powerpoint/2010/main" val="11118280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IPAC GTA Executives 2021</a:t>
            </a:r>
            <a:endParaRPr lang="en-CA" dirty="0"/>
          </a:p>
        </p:txBody>
      </p:sp>
      <p:sp>
        <p:nvSpPr>
          <p:cNvPr id="3" name="Content Placeholder 2"/>
          <p:cNvSpPr>
            <a:spLocks noGrp="1"/>
          </p:cNvSpPr>
          <p:nvPr>
            <p:ph idx="1"/>
          </p:nvPr>
        </p:nvSpPr>
        <p:spPr>
          <a:xfrm>
            <a:off x="457200" y="1916832"/>
            <a:ext cx="6923112" cy="4608512"/>
          </a:xfrm>
        </p:spPr>
        <p:txBody>
          <a:bodyPr>
            <a:normAutofit fontScale="92500" lnSpcReduction="20000"/>
          </a:bodyPr>
          <a:lstStyle/>
          <a:p>
            <a:r>
              <a:rPr lang="en-CA" dirty="0"/>
              <a:t>President: </a:t>
            </a:r>
            <a:r>
              <a:rPr lang="en-CA" b="0" dirty="0"/>
              <a:t>Melissa Avaness BSc</a:t>
            </a:r>
            <a:r>
              <a:rPr lang="en-CA" b="0" dirty="0" smtClean="0"/>
              <a:t>, </a:t>
            </a:r>
            <a:r>
              <a:rPr lang="en-CA" b="0" dirty="0" err="1" smtClean="0"/>
              <a:t>BASc</a:t>
            </a:r>
            <a:r>
              <a:rPr lang="en-CA" b="0" dirty="0" smtClean="0"/>
              <a:t>, CIC </a:t>
            </a:r>
          </a:p>
          <a:p>
            <a:r>
              <a:rPr lang="en-CA" dirty="0" smtClean="0"/>
              <a:t>President-elect: </a:t>
            </a:r>
            <a:r>
              <a:rPr lang="en-CA" b="0" dirty="0" smtClean="0"/>
              <a:t>Alice, </a:t>
            </a:r>
            <a:r>
              <a:rPr lang="en-CA" b="0" dirty="0" err="1" smtClean="0"/>
              <a:t>Simanescu</a:t>
            </a:r>
            <a:r>
              <a:rPr lang="en-CA" b="0" dirty="0" smtClean="0"/>
              <a:t> MPH, CIC</a:t>
            </a:r>
          </a:p>
          <a:p>
            <a:r>
              <a:rPr lang="en-CA" dirty="0" smtClean="0"/>
              <a:t>Past-president: </a:t>
            </a:r>
            <a:r>
              <a:rPr lang="en-CA" b="0" dirty="0"/>
              <a:t>Kamyab Ghatan, MD, CIC</a:t>
            </a:r>
          </a:p>
          <a:p>
            <a:r>
              <a:rPr lang="en-CA" dirty="0" smtClean="0"/>
              <a:t>Secretary: </a:t>
            </a:r>
            <a:r>
              <a:rPr lang="en-CA" b="0" dirty="0" smtClean="0"/>
              <a:t>Cameron Thomas BSc, CIC</a:t>
            </a:r>
            <a:endParaRPr lang="en-CA" b="0" dirty="0"/>
          </a:p>
          <a:p>
            <a:r>
              <a:rPr lang="en-CA" dirty="0"/>
              <a:t>Treasurer: </a:t>
            </a:r>
            <a:r>
              <a:rPr lang="en-CA" b="0" dirty="0" smtClean="0"/>
              <a:t>Sarah Zanchettin MHA, CIC</a:t>
            </a:r>
          </a:p>
          <a:p>
            <a:endParaRPr lang="en-CA" dirty="0" smtClean="0"/>
          </a:p>
          <a:p>
            <a:r>
              <a:rPr lang="en-CA" dirty="0" smtClean="0"/>
              <a:t>Marketing </a:t>
            </a:r>
            <a:r>
              <a:rPr lang="en-CA" dirty="0"/>
              <a:t>Chair: </a:t>
            </a:r>
            <a:r>
              <a:rPr lang="en-CA" b="0" dirty="0"/>
              <a:t>Murtuza Diwan MSc CIC</a:t>
            </a:r>
          </a:p>
          <a:p>
            <a:r>
              <a:rPr lang="en-CA" dirty="0"/>
              <a:t>Networking Co-Chair</a:t>
            </a:r>
            <a:r>
              <a:rPr lang="en-CA" b="0" dirty="0"/>
              <a:t>: </a:t>
            </a:r>
            <a:r>
              <a:rPr lang="en-CA" b="0" dirty="0" smtClean="0"/>
              <a:t>Kishori Naik BSc, </a:t>
            </a:r>
            <a:r>
              <a:rPr lang="en-CA" b="0" dirty="0"/>
              <a:t>CIC</a:t>
            </a:r>
          </a:p>
          <a:p>
            <a:r>
              <a:rPr lang="en-CA" dirty="0"/>
              <a:t>Networking Co-Chair</a:t>
            </a:r>
            <a:r>
              <a:rPr lang="en-CA" b="0" dirty="0"/>
              <a:t>: </a:t>
            </a:r>
            <a:r>
              <a:rPr lang="en-CA" b="0" dirty="0" err="1" smtClean="0"/>
              <a:t>Dechan</a:t>
            </a:r>
            <a:r>
              <a:rPr lang="en-CA" b="0" dirty="0" smtClean="0"/>
              <a:t> Dolma BSc</a:t>
            </a:r>
            <a:r>
              <a:rPr lang="en-CA" b="0" dirty="0"/>
              <a:t>, CIC</a:t>
            </a:r>
          </a:p>
          <a:p>
            <a:r>
              <a:rPr lang="en-CA" dirty="0"/>
              <a:t>Webmaster:  </a:t>
            </a:r>
            <a:r>
              <a:rPr lang="en-CA" b="0" dirty="0"/>
              <a:t>Murtuza Diwan MSc </a:t>
            </a:r>
            <a:r>
              <a:rPr lang="en-CA" b="0" dirty="0" smtClean="0"/>
              <a:t>CIC</a:t>
            </a:r>
          </a:p>
          <a:p>
            <a:r>
              <a:rPr lang="en-CA" dirty="0" smtClean="0"/>
              <a:t>Webmaster: </a:t>
            </a:r>
            <a:r>
              <a:rPr lang="en-CA" b="0" dirty="0" smtClean="0"/>
              <a:t>Stefanie </a:t>
            </a:r>
            <a:r>
              <a:rPr lang="en-CA" b="0" dirty="0" err="1" smtClean="0"/>
              <a:t>Siaw</a:t>
            </a:r>
            <a:r>
              <a:rPr lang="en-CA" b="0" dirty="0" smtClean="0"/>
              <a:t> BSc, CIC</a:t>
            </a:r>
            <a:endParaRPr lang="en-CA" b="0" dirty="0"/>
          </a:p>
          <a:p>
            <a:r>
              <a:rPr lang="en-CA" dirty="0"/>
              <a:t>Education Committee Chair:  </a:t>
            </a:r>
            <a:r>
              <a:rPr lang="en-CA" b="0" dirty="0" smtClean="0"/>
              <a:t>Alex Kusiewicz  MSc, </a:t>
            </a:r>
            <a:r>
              <a:rPr lang="en-CA" b="0" dirty="0"/>
              <a:t>CIC</a:t>
            </a:r>
          </a:p>
          <a:p>
            <a:endParaRPr lang="en-CA" dirty="0"/>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04248" y="116632"/>
            <a:ext cx="2000250" cy="170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57273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6131024" cy="1371600"/>
          </a:xfrm>
        </p:spPr>
        <p:txBody>
          <a:bodyPr/>
          <a:lstStyle/>
          <a:p>
            <a:r>
              <a:rPr lang="en-CA" dirty="0" smtClean="0"/>
              <a:t>Purpose, mission and vision</a:t>
            </a:r>
            <a:endParaRPr lang="en-CA" dirty="0"/>
          </a:p>
        </p:txBody>
      </p:sp>
      <p:sp>
        <p:nvSpPr>
          <p:cNvPr id="3" name="Content Placeholder 2"/>
          <p:cNvSpPr>
            <a:spLocks noGrp="1"/>
          </p:cNvSpPr>
          <p:nvPr>
            <p:ph idx="1"/>
          </p:nvPr>
        </p:nvSpPr>
        <p:spPr>
          <a:xfrm>
            <a:off x="467544" y="1988840"/>
            <a:ext cx="7620000" cy="4176464"/>
          </a:xfrm>
        </p:spPr>
        <p:txBody>
          <a:bodyPr>
            <a:normAutofit/>
          </a:bodyPr>
          <a:lstStyle/>
          <a:p>
            <a:pPr lvl="0">
              <a:spcAft>
                <a:spcPts val="0"/>
              </a:spcAft>
            </a:pPr>
            <a:r>
              <a:rPr lang="en-CA" sz="1800" dirty="0">
                <a:latin typeface="Cambria" pitchFamily="18" charset="0"/>
              </a:rPr>
              <a:t>Purpose: </a:t>
            </a:r>
            <a:r>
              <a:rPr lang="en-CA" sz="1600" b="0" dirty="0">
                <a:latin typeface="Cambria" pitchFamily="18" charset="0"/>
              </a:rPr>
              <a:t>To reduce the risk of infection across the care continuum by promoting excellence in the principles and practice of infection prevention and control in health care settings and in the community through education, communication, networking, research and public awareness. As a chapter we endorse the mission, vision and values of IPAC-Canada. </a:t>
            </a:r>
            <a:endParaRPr lang="en-CA" sz="1600" b="0" dirty="0" smtClean="0">
              <a:latin typeface="Cambria" pitchFamily="18" charset="0"/>
            </a:endParaRPr>
          </a:p>
          <a:p>
            <a:pPr lvl="0">
              <a:spcAft>
                <a:spcPts val="0"/>
              </a:spcAft>
            </a:pPr>
            <a:endParaRPr lang="en-CA" sz="1400" dirty="0">
              <a:latin typeface="Cambria" pitchFamily="18" charset="0"/>
            </a:endParaRPr>
          </a:p>
          <a:p>
            <a:pPr lvl="0">
              <a:spcAft>
                <a:spcPts val="0"/>
              </a:spcAft>
            </a:pPr>
            <a:r>
              <a:rPr lang="en-CA" sz="1800" dirty="0" smtClean="0">
                <a:latin typeface="Cambria" pitchFamily="18" charset="0"/>
              </a:rPr>
              <a:t>Mission</a:t>
            </a:r>
            <a:r>
              <a:rPr lang="en-CA" sz="1400" dirty="0">
                <a:latin typeface="Cambria" pitchFamily="18" charset="0"/>
              </a:rPr>
              <a:t>: </a:t>
            </a:r>
            <a:r>
              <a:rPr lang="en-CA" sz="1600" b="0" dirty="0" smtClean="0">
                <a:latin typeface="Cambria" pitchFamily="18" charset="0"/>
              </a:rPr>
              <a:t>IPAC-GTA </a:t>
            </a:r>
            <a:r>
              <a:rPr lang="en-CA" sz="1600" b="0" dirty="0">
                <a:latin typeface="Cambria" pitchFamily="18" charset="0"/>
              </a:rPr>
              <a:t>is a </a:t>
            </a:r>
            <a:r>
              <a:rPr lang="en-CA" sz="1600" b="0" dirty="0" smtClean="0">
                <a:latin typeface="Cambria" pitchFamily="18" charset="0"/>
              </a:rPr>
              <a:t>regional, </a:t>
            </a:r>
            <a:r>
              <a:rPr lang="en-CA" sz="1600" b="0" dirty="0">
                <a:latin typeface="Cambria" pitchFamily="18" charset="0"/>
              </a:rPr>
              <a:t>multidisciplinary association committed to the wellness and safety of Canadians by promoting best practice in infection prevention and control through education, standards, advocacy and consumer awareness. </a:t>
            </a:r>
            <a:endParaRPr lang="en-CA" sz="1600" b="0" dirty="0" smtClean="0">
              <a:latin typeface="Cambria" pitchFamily="18" charset="0"/>
            </a:endParaRPr>
          </a:p>
          <a:p>
            <a:pPr lvl="0">
              <a:spcAft>
                <a:spcPts val="0"/>
              </a:spcAft>
            </a:pPr>
            <a:endParaRPr lang="en-CA" sz="1600" b="0" dirty="0">
              <a:latin typeface="Cambria" pitchFamily="18" charset="0"/>
            </a:endParaRPr>
          </a:p>
          <a:p>
            <a:pPr lvl="0">
              <a:spcAft>
                <a:spcPts val="0"/>
              </a:spcAft>
            </a:pPr>
            <a:r>
              <a:rPr lang="en-CA" sz="1800" dirty="0" smtClean="0">
                <a:latin typeface="Cambria" pitchFamily="18" charset="0"/>
              </a:rPr>
              <a:t>Vision</a:t>
            </a:r>
            <a:r>
              <a:rPr lang="en-CA" sz="1800" dirty="0">
                <a:latin typeface="Cambria" pitchFamily="18" charset="0"/>
              </a:rPr>
              <a:t>: </a:t>
            </a:r>
            <a:r>
              <a:rPr lang="en-CA" sz="1600" b="0" dirty="0" smtClean="0">
                <a:latin typeface="Cambria" pitchFamily="18" charset="0"/>
              </a:rPr>
              <a:t>IPAC-GTA </a:t>
            </a:r>
            <a:r>
              <a:rPr lang="en-CA" sz="1600" b="0" dirty="0">
                <a:latin typeface="Cambria" pitchFamily="18" charset="0"/>
              </a:rPr>
              <a:t>will be a </a:t>
            </a:r>
            <a:r>
              <a:rPr lang="en-CA" sz="1600" b="0" dirty="0" smtClean="0">
                <a:latin typeface="Cambria" pitchFamily="18" charset="0"/>
              </a:rPr>
              <a:t>regional leader </a:t>
            </a:r>
            <a:r>
              <a:rPr lang="en-CA" sz="1600" b="0" dirty="0">
                <a:latin typeface="Cambria" pitchFamily="18" charset="0"/>
              </a:rPr>
              <a:t>and the recognized resource </a:t>
            </a:r>
            <a:r>
              <a:rPr lang="en-CA" sz="1600" b="0" dirty="0" smtClean="0">
                <a:latin typeface="Cambria" pitchFamily="18" charset="0"/>
              </a:rPr>
              <a:t>for </a:t>
            </a:r>
            <a:r>
              <a:rPr lang="en-CA" sz="1600" b="0" dirty="0">
                <a:latin typeface="Cambria" pitchFamily="18" charset="0"/>
              </a:rPr>
              <a:t>the promotion of best practice in infection prevention and control</a:t>
            </a:r>
            <a:r>
              <a:rPr lang="en-CA" sz="1600" b="0" dirty="0" smtClean="0">
                <a:latin typeface="Cambria" pitchFamily="18" charset="0"/>
              </a:rPr>
              <a:t>.</a:t>
            </a:r>
            <a:endParaRPr lang="en-CA" sz="1600" b="0" dirty="0">
              <a:solidFill>
                <a:prstClr val="black"/>
              </a:solidFill>
              <a:latin typeface="Cambria" pitchFamily="18" charset="0"/>
            </a:endParaRPr>
          </a:p>
          <a:p>
            <a:endParaRPr lang="en-CA" dirty="0"/>
          </a:p>
        </p:txBody>
      </p:sp>
      <p:pic>
        <p:nvPicPr>
          <p:cNvPr id="4"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76256" y="93053"/>
            <a:ext cx="2001044" cy="1700002"/>
          </a:xfrm>
          <a:prstGeom prst="rect">
            <a:avLst/>
          </a:prstGeom>
        </p:spPr>
      </p:pic>
    </p:spTree>
    <p:extLst>
      <p:ext uri="{BB962C8B-B14F-4D97-AF65-F5344CB8AC3E}">
        <p14:creationId xmlns:p14="http://schemas.microsoft.com/office/powerpoint/2010/main" val="5411624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IPAC GTA Objectives</a:t>
            </a:r>
            <a:endParaRPr lang="en-CA" dirty="0"/>
          </a:p>
        </p:txBody>
      </p:sp>
      <p:sp>
        <p:nvSpPr>
          <p:cNvPr id="3" name="Content Placeholder 2"/>
          <p:cNvSpPr>
            <a:spLocks noGrp="1"/>
          </p:cNvSpPr>
          <p:nvPr>
            <p:ph idx="1"/>
          </p:nvPr>
        </p:nvSpPr>
        <p:spPr/>
        <p:txBody>
          <a:bodyPr>
            <a:normAutofit fontScale="77500" lnSpcReduction="20000"/>
          </a:bodyPr>
          <a:lstStyle/>
          <a:p>
            <a:pPr marL="285750" indent="-285750">
              <a:buFont typeface="Arial" panose="020B0604020202020204" pitchFamily="34" charset="0"/>
              <a:buChar char="•"/>
            </a:pPr>
            <a:r>
              <a:rPr lang="en-CA" sz="1700" dirty="0" smtClean="0">
                <a:latin typeface="Cambria" pitchFamily="18" charset="0"/>
              </a:rPr>
              <a:t> </a:t>
            </a:r>
            <a:r>
              <a:rPr lang="en-US" dirty="0"/>
              <a:t>Promote and increase </a:t>
            </a:r>
            <a:r>
              <a:rPr lang="en-US" dirty="0" smtClean="0"/>
              <a:t>membership engagement</a:t>
            </a: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Membership engagement</a:t>
            </a:r>
          </a:p>
          <a:p>
            <a:pPr marL="800100" lvl="1" indent="-342900"/>
            <a:r>
              <a:rPr lang="en-US" dirty="0"/>
              <a:t>Engage members from broader sectors (e.g. Environmental services partners, dental setting, etc.)</a:t>
            </a:r>
          </a:p>
          <a:p>
            <a:pPr marL="800100" lvl="1" indent="-342900"/>
            <a:endParaRPr lang="en-US" dirty="0"/>
          </a:p>
          <a:p>
            <a:pPr marL="342900" indent="-342900">
              <a:buFont typeface="Arial" panose="020B0604020202020204" pitchFamily="34" charset="0"/>
              <a:buChar char="•"/>
            </a:pPr>
            <a:r>
              <a:rPr lang="en-US" dirty="0" smtClean="0"/>
              <a:t>Knowledge transfer: provide </a:t>
            </a:r>
            <a:r>
              <a:rPr lang="en-US" dirty="0"/>
              <a:t>educational resource/content through IPAC CHATs, Education day, Journal club, etc.</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Increase social media presence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Provide </a:t>
            </a:r>
            <a:r>
              <a:rPr lang="en-US" dirty="0"/>
              <a:t>CIC study </a:t>
            </a:r>
            <a:r>
              <a:rPr lang="en-US" dirty="0" smtClean="0"/>
              <a:t>group for membership and beyond-</a:t>
            </a:r>
          </a:p>
          <a:p>
            <a:pPr marL="800100" lvl="1" indent="-342900"/>
            <a:r>
              <a:rPr lang="en-US" dirty="0" smtClean="0"/>
              <a:t>Prepare and inspire members for CIC certification/recertification  </a:t>
            </a: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Organize social events if permitted </a:t>
            </a:r>
            <a:endParaRPr lang="en-US" dirty="0"/>
          </a:p>
          <a:p>
            <a:endParaRPr lang="en-CA" dirty="0"/>
          </a:p>
        </p:txBody>
      </p:sp>
      <p:pic>
        <p:nvPicPr>
          <p:cNvPr id="4"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48264" y="0"/>
            <a:ext cx="2001044" cy="1700002"/>
          </a:xfrm>
          <a:prstGeom prst="rect">
            <a:avLst/>
          </a:prstGeom>
        </p:spPr>
      </p:pic>
    </p:spTree>
    <p:extLst>
      <p:ext uri="{BB962C8B-B14F-4D97-AF65-F5344CB8AC3E}">
        <p14:creationId xmlns:p14="http://schemas.microsoft.com/office/powerpoint/2010/main" val="1849522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715200" cy="1371600"/>
          </a:xfrm>
        </p:spPr>
        <p:txBody>
          <a:bodyPr>
            <a:normAutofit/>
          </a:bodyPr>
          <a:lstStyle/>
          <a:p>
            <a:r>
              <a:rPr lang="en-CA" dirty="0" smtClean="0"/>
              <a:t>IPAC GTA- Membership</a:t>
            </a:r>
            <a:endParaRPr lang="en-CA" dirty="0"/>
          </a:p>
        </p:txBody>
      </p:sp>
      <p:sp>
        <p:nvSpPr>
          <p:cNvPr id="5" name="TextBox 4"/>
          <p:cNvSpPr txBox="1"/>
          <p:nvPr/>
        </p:nvSpPr>
        <p:spPr>
          <a:xfrm>
            <a:off x="1403648" y="1628800"/>
            <a:ext cx="4824536" cy="369332"/>
          </a:xfrm>
          <a:prstGeom prst="rect">
            <a:avLst/>
          </a:prstGeom>
          <a:noFill/>
        </p:spPr>
        <p:txBody>
          <a:bodyPr wrap="square" rtlCol="0">
            <a:spAutoFit/>
          </a:bodyPr>
          <a:lstStyle/>
          <a:p>
            <a:r>
              <a:rPr lang="en-CA" b="1" dirty="0" smtClean="0"/>
              <a:t>Membership over last five years</a:t>
            </a:r>
            <a:endParaRPr lang="en-CA" b="1" dirty="0"/>
          </a:p>
        </p:txBody>
      </p:sp>
      <p:sp>
        <p:nvSpPr>
          <p:cNvPr id="3" name="TextBox 2"/>
          <p:cNvSpPr txBox="1"/>
          <p:nvPr/>
        </p:nvSpPr>
        <p:spPr>
          <a:xfrm>
            <a:off x="971600" y="5025950"/>
            <a:ext cx="6984776" cy="923330"/>
          </a:xfrm>
          <a:prstGeom prst="rect">
            <a:avLst/>
          </a:prstGeom>
          <a:noFill/>
        </p:spPr>
        <p:txBody>
          <a:bodyPr wrap="square" rtlCol="0">
            <a:spAutoFit/>
          </a:bodyPr>
          <a:lstStyle/>
          <a:p>
            <a:pPr marL="285750" indent="-285750">
              <a:buFont typeface="Arial" charset="0"/>
              <a:buChar char="•"/>
            </a:pPr>
            <a:r>
              <a:rPr lang="en-CA" dirty="0" smtClean="0"/>
              <a:t>IPAC GTA membership has increased steadily over the past five years. </a:t>
            </a:r>
          </a:p>
          <a:p>
            <a:pPr marL="285750" indent="-285750">
              <a:buFont typeface="Arial" charset="0"/>
              <a:buChar char="•"/>
            </a:pPr>
            <a:endParaRPr lang="en-CA" dirty="0"/>
          </a:p>
        </p:txBody>
      </p:sp>
      <p:graphicFrame>
        <p:nvGraphicFramePr>
          <p:cNvPr id="11" name="Chart 10"/>
          <p:cNvGraphicFramePr>
            <a:graphicFrameLocks/>
          </p:cNvGraphicFramePr>
          <p:nvPr>
            <p:extLst>
              <p:ext uri="{D42A27DB-BD31-4B8C-83A1-F6EECF244321}">
                <p14:modId xmlns:p14="http://schemas.microsoft.com/office/powerpoint/2010/main" val="4033521064"/>
              </p:ext>
            </p:extLst>
          </p:nvPr>
        </p:nvGraphicFramePr>
        <p:xfrm>
          <a:off x="1259632" y="2057400"/>
          <a:ext cx="5598368" cy="28117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99798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499176" cy="1371600"/>
          </a:xfrm>
        </p:spPr>
        <p:txBody>
          <a:bodyPr>
            <a:normAutofit/>
          </a:bodyPr>
          <a:lstStyle/>
          <a:p>
            <a:r>
              <a:rPr lang="en-US" dirty="0" smtClean="0"/>
              <a:t>Goals/objectives of 2020 </a:t>
            </a:r>
            <a:endParaRPr lang="en-US" dirty="0"/>
          </a:p>
        </p:txBody>
      </p:sp>
      <p:sp>
        <p:nvSpPr>
          <p:cNvPr id="3" name="Content Placeholder 2"/>
          <p:cNvSpPr>
            <a:spLocks noGrp="1"/>
          </p:cNvSpPr>
          <p:nvPr>
            <p:ph idx="1"/>
          </p:nvPr>
        </p:nvSpPr>
        <p:spPr/>
        <p:txBody>
          <a:bodyPr>
            <a:normAutofit fontScale="70000" lnSpcReduction="20000"/>
          </a:bodyPr>
          <a:lstStyle/>
          <a:p>
            <a:pPr marL="342900" indent="-342900">
              <a:buFont typeface="Arial" panose="020B0604020202020204" pitchFamily="34" charset="0"/>
              <a:buChar char="•"/>
            </a:pPr>
            <a:r>
              <a:rPr lang="en-US" dirty="0" smtClean="0"/>
              <a:t>Promote and increase membership</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Membership engagement</a:t>
            </a:r>
          </a:p>
          <a:p>
            <a:pPr marL="800100" lvl="1" indent="-342900"/>
            <a:r>
              <a:rPr lang="en-US" dirty="0" smtClean="0"/>
              <a:t>Engage members from broader sectors (e.g. Environmental </a:t>
            </a:r>
            <a:r>
              <a:rPr lang="en-US" dirty="0"/>
              <a:t>s</a:t>
            </a:r>
            <a:r>
              <a:rPr lang="en-US" dirty="0" smtClean="0"/>
              <a:t>ervices partners, dental setting, etc.)</a:t>
            </a:r>
          </a:p>
          <a:p>
            <a:pPr marL="800100" lvl="1" indent="-342900"/>
            <a:endParaRPr lang="en-US" dirty="0"/>
          </a:p>
          <a:p>
            <a:pPr marL="342900" indent="-342900">
              <a:buFont typeface="Arial" panose="020B0604020202020204" pitchFamily="34" charset="0"/>
              <a:buChar char="•"/>
            </a:pPr>
            <a:r>
              <a:rPr lang="en-US" dirty="0" smtClean="0"/>
              <a:t>Provide educational resource/content through IPAC CHATs, Education day, Journal club, etc.</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Increase social media presence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Continue CIC study group</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Social events</a:t>
            </a:r>
          </a:p>
          <a:p>
            <a:pPr marL="800100" lvl="1" indent="-342900"/>
            <a:endParaRPr lang="en-US" dirty="0"/>
          </a:p>
          <a:p>
            <a:pPr marL="342900" indent="-342900">
              <a:buFont typeface="Arial" panose="020B0604020202020204" pitchFamily="34" charset="0"/>
              <a:buChar char="•"/>
            </a:pPr>
            <a:r>
              <a:rPr lang="en-US" dirty="0" smtClean="0"/>
              <a:t>Review policies </a:t>
            </a:r>
            <a:endParaRPr lang="en-US" dirty="0"/>
          </a:p>
        </p:txBody>
      </p:sp>
    </p:spTree>
    <p:extLst>
      <p:ext uri="{BB962C8B-B14F-4D97-AF65-F5344CB8AC3E}">
        <p14:creationId xmlns:p14="http://schemas.microsoft.com/office/powerpoint/2010/main" val="8398024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715200" cy="1371600"/>
          </a:xfrm>
        </p:spPr>
        <p:txBody>
          <a:bodyPr>
            <a:normAutofit/>
          </a:bodyPr>
          <a:lstStyle/>
          <a:p>
            <a:r>
              <a:rPr lang="en-CA" dirty="0" smtClean="0"/>
              <a:t>IPAC GTA- Membership</a:t>
            </a:r>
            <a:endParaRPr lang="en-CA" dirty="0"/>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1602900577"/>
              </p:ext>
            </p:extLst>
          </p:nvPr>
        </p:nvGraphicFramePr>
        <p:xfrm>
          <a:off x="827584" y="2420888"/>
          <a:ext cx="6563072" cy="333258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403648" y="1628800"/>
            <a:ext cx="4824536" cy="369332"/>
          </a:xfrm>
          <a:prstGeom prst="rect">
            <a:avLst/>
          </a:prstGeom>
          <a:noFill/>
        </p:spPr>
        <p:txBody>
          <a:bodyPr wrap="square" rtlCol="0">
            <a:spAutoFit/>
          </a:bodyPr>
          <a:lstStyle/>
          <a:p>
            <a:r>
              <a:rPr lang="en-CA" b="1" dirty="0" smtClean="0"/>
              <a:t>Membership over last five years</a:t>
            </a:r>
            <a:endParaRPr lang="en-CA" b="1" dirty="0"/>
          </a:p>
        </p:txBody>
      </p:sp>
    </p:spTree>
    <p:extLst>
      <p:ext uri="{BB962C8B-B14F-4D97-AF65-F5344CB8AC3E}">
        <p14:creationId xmlns:p14="http://schemas.microsoft.com/office/powerpoint/2010/main" val="47980347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Essential</Template>
  <TotalTime>26679</TotalTime>
  <Words>862</Words>
  <Application>Microsoft Office PowerPoint</Application>
  <PresentationFormat>On-screen Show (4:3)</PresentationFormat>
  <Paragraphs>118</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Essential</vt:lpstr>
      <vt:lpstr>IPAC GTA 3M Chapter Achievement Award Submission</vt:lpstr>
      <vt:lpstr>IPAC GTA Region </vt:lpstr>
      <vt:lpstr>Our members</vt:lpstr>
      <vt:lpstr>IPAC GTA Executives 2021</vt:lpstr>
      <vt:lpstr>Purpose, mission and vision</vt:lpstr>
      <vt:lpstr>IPAC GTA Objectives</vt:lpstr>
      <vt:lpstr>IPAC GTA- Membership</vt:lpstr>
      <vt:lpstr>Goals/objectives of 2020 </vt:lpstr>
      <vt:lpstr>IPAC GTA- Membership</vt:lpstr>
      <vt:lpstr>IPAC GTA Meetings </vt:lpstr>
      <vt:lpstr>IPAC GTA Meetings</vt:lpstr>
      <vt:lpstr>IPAC GTA education funding</vt:lpstr>
      <vt:lpstr>IPAC WEEK Talk series  </vt:lpstr>
      <vt:lpstr>CIC Study Group</vt:lpstr>
      <vt:lpstr>Thank you for your consideration</vt:lpstr>
    </vt:vector>
  </TitlesOfParts>
  <Company>MGS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Rohit Garg</dc:creator>
  <cp:lastModifiedBy>Windows User</cp:lastModifiedBy>
  <cp:revision>104</cp:revision>
  <dcterms:created xsi:type="dcterms:W3CDTF">2019-01-07T18:30:15Z</dcterms:created>
  <dcterms:modified xsi:type="dcterms:W3CDTF">2022-03-07T18:24:48Z</dcterms:modified>
</cp:coreProperties>
</file>